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1"/>
  </p:notesMasterIdLst>
  <p:handoutMasterIdLst>
    <p:handoutMasterId r:id="rId12"/>
  </p:handoutMasterIdLst>
  <p:sldIdLst>
    <p:sldId id="256" r:id="rId2"/>
    <p:sldId id="296" r:id="rId3"/>
    <p:sldId id="295" r:id="rId4"/>
    <p:sldId id="293" r:id="rId5"/>
    <p:sldId id="299" r:id="rId6"/>
    <p:sldId id="259" r:id="rId7"/>
    <p:sldId id="300" r:id="rId8"/>
    <p:sldId id="298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51"/>
    <p:restoredTop sz="86435"/>
  </p:normalViewPr>
  <p:slideViewPr>
    <p:cSldViewPr snapToGrid="0" snapToObjects="1">
      <p:cViewPr varScale="1">
        <p:scale>
          <a:sx n="74" d="100"/>
          <a:sy n="74" d="100"/>
        </p:scale>
        <p:origin x="-90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763C6-7A56-E847-A38A-833A0412E35C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6E6BE-5DDC-5349-AFBC-8306BDC3C4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709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F3B6DC-C24B-2D4D-9B5A-085691A128EB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6FDE-152B-154C-9DD5-23E62AB48A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457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214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7711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523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09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4595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912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3607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188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56FDE-152B-154C-9DD5-23E62AB48A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43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4765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99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2767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13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2379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8555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230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40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39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144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89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7C633-0771-D345-9458-C227BBDAADCD}" type="datetimeFigureOut">
              <a:rPr lang="en-US" smtClean="0"/>
              <a:pPr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DAF77-7C2D-A746-9A5E-1783265A9E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17688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311587"/>
            <a:ext cx="9144000" cy="1938992"/>
          </a:xfrm>
          <a:prstGeom prst="rect">
            <a:avLst/>
          </a:prstGeom>
          <a:solidFill>
            <a:srgbClr val="C00000">
              <a:alpha val="2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Mid Day Meal </a:t>
            </a:r>
          </a:p>
          <a:p>
            <a:pPr algn="ctr"/>
            <a:r>
              <a:rPr lang="en-US" sz="4000" dirty="0"/>
              <a:t>in</a:t>
            </a:r>
          </a:p>
          <a:p>
            <a:pPr algn="ctr"/>
            <a:r>
              <a:rPr lang="en-US" sz="4000" dirty="0"/>
              <a:t>Nagaland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76" y="3553559"/>
            <a:ext cx="3000248" cy="2945556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23729"/>
            <a:ext cx="774700" cy="884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5399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1042148"/>
            <a:ext cx="85598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000" dirty="0"/>
              <a:t>Capacity Building &amp; Sensitization done at all levels – </a:t>
            </a:r>
          </a:p>
          <a:p>
            <a:pPr marL="342900" lvl="0" indent="-342900">
              <a:buFontTx/>
              <a:buChar char="-"/>
            </a:pPr>
            <a:endParaRPr lang="en-US" sz="2000" dirty="0"/>
          </a:p>
          <a:p>
            <a:pPr marL="342900" indent="-342900">
              <a:buFontTx/>
              <a:buChar char="-"/>
            </a:pPr>
            <a:r>
              <a:rPr lang="en-US" sz="2000" dirty="0"/>
              <a:t>IEC activities taken up - Flexi Banners of MDMS put up in all blocks</a:t>
            </a: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100% e-transfer of fund done till the school level</a:t>
            </a:r>
          </a:p>
          <a:p>
            <a:pPr lvl="0"/>
            <a:r>
              <a:rPr lang="en-US" sz="2000" dirty="0"/>
              <a:t> </a:t>
            </a: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/>
              <a:t>45% e-transfer of honorarium done for CCHs</a:t>
            </a: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/>
              <a:t>Rationalization of schools completed, 152 Middle &amp; Primary schools merged, 18 Middle schools downgraded &amp; 9 Primary schools closed down.</a:t>
            </a: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/>
              <a:t>Monitoring strengthened by setting up a Monitoring &amp; Supervision Cell</a:t>
            </a: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/>
              <a:t>Monitoring further strengthened by appointment of 134 Area Education Officers to monitor &amp; inspect 15 schools at an average per officer. </a:t>
            </a: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lvl="0"/>
            <a:r>
              <a:rPr lang="en-US" sz="2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Activities Undertaken in 2017-18 -</a:t>
            </a:r>
          </a:p>
        </p:txBody>
      </p:sp>
    </p:spTree>
    <p:extLst>
      <p:ext uri="{BB962C8B-B14F-4D97-AF65-F5344CB8AC3E}">
        <p14:creationId xmlns:p14="http://schemas.microsoft.com/office/powerpoint/2010/main" xmlns="" val="158004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1042148"/>
            <a:ext cx="8559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000" dirty="0"/>
              <a:t>Conduct sample social Audits in all districts of the state </a:t>
            </a: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Channelize efforts on encouraging more community participation – probability of a boost in local economy</a:t>
            </a:r>
            <a:endParaRPr lang="en-US" sz="2000" dirty="0">
              <a:effectLst/>
            </a:endParaRP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Engage 3</a:t>
            </a:r>
            <a:r>
              <a:rPr lang="en-US" sz="2000" baseline="30000" dirty="0"/>
              <a:t>rd</a:t>
            </a:r>
            <a:r>
              <a:rPr lang="en-US" sz="2000" dirty="0"/>
              <a:t> Party for Assessment of the Scheme</a:t>
            </a:r>
          </a:p>
          <a:p>
            <a:pPr lvl="0"/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>
                <a:effectLst/>
              </a:rPr>
              <a:t>IEC Plan to be initiated</a:t>
            </a: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/>
              <a:t>Conduct re-orientation </a:t>
            </a:r>
            <a:r>
              <a:rPr lang="en-US" sz="2000" dirty="0" err="1"/>
              <a:t>programmes</a:t>
            </a:r>
            <a:r>
              <a:rPr lang="en-US" sz="2000" dirty="0"/>
              <a:t> for stake holders</a:t>
            </a:r>
          </a:p>
          <a:p>
            <a:pPr marL="342900" lvl="0" indent="-342900">
              <a:buFontTx/>
              <a:buChar char="-"/>
            </a:pPr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Strengthen convergence with line departments like H&amp;FW, PHE, Social Welfare etc.</a:t>
            </a:r>
          </a:p>
          <a:p>
            <a:pPr marL="342900" lvl="0" indent="-342900">
              <a:buFontTx/>
              <a:buChar char="-"/>
            </a:pPr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Strengthen Monitoring of the scheme by utilizing the AEOs.</a:t>
            </a:r>
          </a:p>
          <a:p>
            <a:pPr marL="342900" lvl="0" indent="-342900">
              <a:buFontTx/>
              <a:buChar char="-"/>
            </a:pPr>
            <a:endParaRPr lang="en-US" sz="2000" dirty="0"/>
          </a:p>
          <a:p>
            <a:pPr lvl="0"/>
            <a:endParaRPr lang="en-US" sz="2000" dirty="0"/>
          </a:p>
          <a:p>
            <a:pPr lvl="0"/>
            <a:r>
              <a:rPr lang="en-US" sz="2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Proposed Activities in 2018-19 -</a:t>
            </a:r>
          </a:p>
        </p:txBody>
      </p:sp>
    </p:spTree>
    <p:extLst>
      <p:ext uri="{BB962C8B-B14F-4D97-AF65-F5344CB8AC3E}">
        <p14:creationId xmlns:p14="http://schemas.microsoft.com/office/powerpoint/2010/main" xmlns="" val="210534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Requirement of Store-cum-Kitchen 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432" y="942044"/>
            <a:ext cx="82004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Tx/>
              <a:buChar char="-"/>
            </a:pPr>
            <a:r>
              <a:rPr lang="en-US" sz="2000" dirty="0"/>
              <a:t>Kitchen-cum-Stores, an immediate requirement!</a:t>
            </a: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1777 facilities constructed during 2006-07 @ </a:t>
            </a:r>
            <a:r>
              <a:rPr lang="en-US" sz="2000" dirty="0" err="1"/>
              <a:t>Rs</a:t>
            </a:r>
            <a:r>
              <a:rPr lang="en-US" sz="2000" dirty="0"/>
              <a:t>. 60,000/facility with locally available resources</a:t>
            </a: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Most of the kitchens in dilapidated conditions or non-existent. </a:t>
            </a: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Storage of food items a problem in such conditions and bound to be unsuitable for consumption if kept even for some days</a:t>
            </a:r>
          </a:p>
          <a:p>
            <a:pPr lvl="0"/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2000" dirty="0">
                <a:effectLst/>
              </a:rPr>
              <a:t>Only around 500 store-cum-kitchens constructed in </a:t>
            </a:r>
            <a:r>
              <a:rPr lang="en-US" sz="2000" dirty="0"/>
              <a:t>phases using RCC materials</a:t>
            </a:r>
            <a:endParaRPr lang="en-US" sz="2000" dirty="0">
              <a:effectLst/>
            </a:endParaRPr>
          </a:p>
          <a:p>
            <a:pPr lvl="0"/>
            <a:endParaRPr lang="en-US" sz="2000" dirty="0"/>
          </a:p>
          <a:p>
            <a:pPr marL="342900" lvl="0" indent="-342900">
              <a:buFontTx/>
              <a:buChar char="-"/>
            </a:pPr>
            <a:r>
              <a:rPr lang="en-US" sz="2000" dirty="0"/>
              <a:t>The state proposes construction of 845 kitchen-cum-stores with an estimated cost of </a:t>
            </a:r>
            <a:r>
              <a:rPr lang="en-US" sz="2000" dirty="0" err="1"/>
              <a:t>Rs</a:t>
            </a:r>
            <a:r>
              <a:rPr lang="en-US" sz="2000" dirty="0"/>
              <a:t>. 8516.54 Lakhs during the year – a separate proposal submitted.</a:t>
            </a:r>
          </a:p>
          <a:p>
            <a:pPr marL="342900" lvl="0" indent="-342900">
              <a:buFontTx/>
              <a:buChar char="-"/>
            </a:pPr>
            <a:endParaRPr lang="en-US" sz="2000" dirty="0">
              <a:effectLst/>
            </a:endParaRPr>
          </a:p>
          <a:p>
            <a:pPr marL="342900" lvl="0" indent="-342900">
              <a:buFontTx/>
              <a:buChar char="-"/>
            </a:pPr>
            <a:endParaRPr lang="en-IN" sz="2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9599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Requirement of Store-cum-Kitchen -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9389" y="973378"/>
            <a:ext cx="3409950" cy="2708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" y="3821273"/>
            <a:ext cx="3619500" cy="2701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800" y="3848692"/>
            <a:ext cx="3822700" cy="26735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61176" y="960174"/>
            <a:ext cx="2454148" cy="3095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987276"/>
            <a:ext cx="3222752" cy="264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110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851648"/>
            <a:ext cx="84328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u="sng" dirty="0"/>
              <a:t>     Enhancement in Cooking cost: </a:t>
            </a:r>
            <a:endParaRPr lang="en-US" sz="24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marL="342900" indent="-342900">
              <a:buFontTx/>
              <a:buChar char="-"/>
            </a:pPr>
            <a:r>
              <a:rPr lang="en-US" sz="1900" dirty="0"/>
              <a:t>Cooking costs @ </a:t>
            </a:r>
            <a:r>
              <a:rPr lang="en-US" sz="1900" dirty="0" err="1"/>
              <a:t>Rs</a:t>
            </a:r>
            <a:r>
              <a:rPr lang="en-US" sz="1900" dirty="0"/>
              <a:t>. 4.15 </a:t>
            </a:r>
            <a:r>
              <a:rPr lang="en-US" sz="1900" dirty="0" err="1"/>
              <a:t>ps</a:t>
            </a:r>
            <a:r>
              <a:rPr lang="en-US" sz="1900" dirty="0"/>
              <a:t> &amp; </a:t>
            </a:r>
            <a:r>
              <a:rPr lang="en-US" sz="1900" dirty="0" err="1"/>
              <a:t>Rs</a:t>
            </a:r>
            <a:r>
              <a:rPr lang="en-US" sz="1900" dirty="0"/>
              <a:t>. 6.21 </a:t>
            </a:r>
            <a:r>
              <a:rPr lang="en-US" sz="1900" dirty="0" err="1"/>
              <a:t>ps</a:t>
            </a:r>
            <a:r>
              <a:rPr lang="en-US" sz="1900" dirty="0"/>
              <a:t> for Primary and  Upper-Primary sectors insufficient to provide wholesome meals</a:t>
            </a:r>
          </a:p>
          <a:p>
            <a:pPr lvl="0"/>
            <a:endParaRPr lang="en-US" sz="1900" dirty="0"/>
          </a:p>
          <a:p>
            <a:pPr marL="342900" lvl="0" indent="-342900">
              <a:buFontTx/>
              <a:buChar char="-"/>
            </a:pPr>
            <a:r>
              <a:rPr lang="en-US" sz="1900" dirty="0">
                <a:effectLst/>
              </a:rPr>
              <a:t>An “egg as an attraction” costs </a:t>
            </a:r>
            <a:r>
              <a:rPr lang="en-US" sz="1900" dirty="0" err="1">
                <a:effectLst/>
              </a:rPr>
              <a:t>Rs</a:t>
            </a:r>
            <a:r>
              <a:rPr lang="en-US" sz="1900" dirty="0">
                <a:effectLst/>
              </a:rPr>
              <a:t>. 7/- in the state even at whole sale rates owing to the isolation of the state from the mainland</a:t>
            </a:r>
            <a:endParaRPr lang="en-US" sz="19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lvl="0"/>
            <a:r>
              <a:rPr lang="en-US" sz="2400" u="sng" dirty="0"/>
              <a:t>     Enhancement in Cook Honorarium:</a:t>
            </a:r>
          </a:p>
          <a:p>
            <a:pPr lvl="0"/>
            <a:endParaRPr lang="en-US" sz="1900" dirty="0">
              <a:effectLst/>
            </a:endParaRPr>
          </a:p>
          <a:p>
            <a:pPr marL="342900" lvl="0" indent="-342900">
              <a:buFontTx/>
              <a:buChar char="-"/>
            </a:pPr>
            <a:r>
              <a:rPr lang="en-US" sz="1900" dirty="0">
                <a:effectLst/>
              </a:rPr>
              <a:t>Retention of trained &amp; dependable cooks is an issue due to the meagre honorarium &amp; </a:t>
            </a:r>
            <a:r>
              <a:rPr lang="en-US" sz="1900" dirty="0"/>
              <a:t>trainings cannot be imparted every time they are replaced</a:t>
            </a:r>
            <a:r>
              <a:rPr lang="en-US" sz="1900" dirty="0">
                <a:effectLst/>
              </a:rPr>
              <a:t>.</a:t>
            </a:r>
          </a:p>
          <a:p>
            <a:pPr lvl="0"/>
            <a:endParaRPr lang="en-US" sz="1900" dirty="0"/>
          </a:p>
          <a:p>
            <a:pPr lvl="0"/>
            <a:r>
              <a:rPr lang="en-US" sz="2400" u="sng" dirty="0"/>
              <a:t> PAB Approval as per Enrolment and not as per Coverage:</a:t>
            </a:r>
          </a:p>
          <a:p>
            <a:pPr lvl="0"/>
            <a:endParaRPr lang="en-US" sz="1900" dirty="0"/>
          </a:p>
          <a:p>
            <a:pPr marL="342900" lvl="0" indent="-342900">
              <a:buFontTx/>
              <a:buChar char="-"/>
            </a:pPr>
            <a:r>
              <a:rPr lang="en-US" sz="1900" dirty="0"/>
              <a:t>The coverage of students being dynamic, scaling it down as per coverage will adversely impact the scheme since every student opts for MDM &amp; therefore request for fund allocation as per enrolment.</a:t>
            </a:r>
            <a:r>
              <a:rPr lang="en-US" sz="1900" dirty="0">
                <a:effectLst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Other Issues -</a:t>
            </a:r>
          </a:p>
        </p:txBody>
      </p:sp>
    </p:spTree>
    <p:extLst>
      <p:ext uri="{BB962C8B-B14F-4D97-AF65-F5344CB8AC3E}">
        <p14:creationId xmlns:p14="http://schemas.microsoft.com/office/powerpoint/2010/main" xmlns="" val="1120048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900" y="851648"/>
            <a:ext cx="84328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1900" dirty="0"/>
          </a:p>
          <a:p>
            <a:pPr lvl="0"/>
            <a:r>
              <a:rPr lang="en-US" sz="2400" u="sng" dirty="0"/>
              <a:t> Enhancement in MME Fund Allocation: </a:t>
            </a:r>
          </a:p>
          <a:p>
            <a:pPr lvl="0"/>
            <a:endParaRPr lang="en-US" sz="1900" dirty="0"/>
          </a:p>
          <a:p>
            <a:pPr marL="342900" lvl="0" indent="-342900">
              <a:buFontTx/>
              <a:buChar char="-"/>
            </a:pPr>
            <a:r>
              <a:rPr lang="en-US" sz="1900" dirty="0"/>
              <a:t>Employing capable personnel for smooth functioning deliberately overlooked owing to insufficient fund allocation under MME.</a:t>
            </a:r>
          </a:p>
          <a:p>
            <a:pPr lvl="0"/>
            <a:r>
              <a:rPr lang="en-US" sz="1900" dirty="0"/>
              <a:t> </a:t>
            </a:r>
          </a:p>
          <a:p>
            <a:pPr marL="342900" lvl="0" indent="-342900">
              <a:buFontTx/>
              <a:buChar char="-"/>
            </a:pPr>
            <a:r>
              <a:rPr lang="en-US" sz="1900" dirty="0"/>
              <a:t>Important activities like monitoring, training etc., cannot be done as expected or desired due to fund constraints under MME   </a:t>
            </a:r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marL="342900" lvl="0" indent="-342900">
              <a:buFontTx/>
              <a:buChar char="-"/>
            </a:pPr>
            <a:endParaRPr lang="en-US" sz="1900" dirty="0"/>
          </a:p>
          <a:p>
            <a:pPr lvl="0"/>
            <a:endParaRPr lang="en-US" sz="1900" dirty="0">
              <a:effectLst/>
            </a:endParaRPr>
          </a:p>
          <a:p>
            <a:pPr marL="342900" lvl="0" indent="-342900">
              <a:buFontTx/>
              <a:buChar char="-"/>
            </a:pPr>
            <a:endParaRPr lang="en-IN" sz="1900" dirty="0">
              <a:effectLst/>
            </a:endParaRPr>
          </a:p>
          <a:p>
            <a:endParaRPr lang="en-US" sz="19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- Other Issues -</a:t>
            </a:r>
          </a:p>
        </p:txBody>
      </p:sp>
    </p:spTree>
    <p:extLst>
      <p:ext uri="{BB962C8B-B14F-4D97-AF65-F5344CB8AC3E}">
        <p14:creationId xmlns:p14="http://schemas.microsoft.com/office/powerpoint/2010/main" xmlns="" val="338038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09038"/>
            <a:ext cx="9144000" cy="584775"/>
          </a:xfrm>
          <a:prstGeom prst="rect">
            <a:avLst/>
          </a:prstGeom>
          <a:solidFill>
            <a:srgbClr val="C0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PPP – A Success Story!</a:t>
            </a:r>
          </a:p>
        </p:txBody>
      </p:sp>
    </p:spTree>
    <p:extLst>
      <p:ext uri="{BB962C8B-B14F-4D97-AF65-F5344CB8AC3E}">
        <p14:creationId xmlns:p14="http://schemas.microsoft.com/office/powerpoint/2010/main" xmlns="" val="80221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37000"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pic>
        <p:nvPicPr>
          <p:cNvPr id="64514" name="Picture 2" descr="K:\quill.gif"/>
          <p:cNvPicPr>
            <a:picLocks noChangeAspect="1" noChangeArrowheads="1"/>
          </p:cNvPicPr>
          <p:nvPr/>
        </p:nvPicPr>
        <p:blipFill>
          <a:blip r:embed="rId5">
            <a:biLevel thresh="50000"/>
          </a:blip>
          <a:srcRect/>
          <a:stretch>
            <a:fillRect/>
          </a:stretch>
        </p:blipFill>
        <p:spPr bwMode="auto">
          <a:xfrm rot="343927">
            <a:off x="5869771" y="977620"/>
            <a:ext cx="2651929" cy="25241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30506" y="2265082"/>
            <a:ext cx="39068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latin typeface="Edwardian Script ITC" charset="0"/>
                <a:ea typeface="Edwardian Script ITC" charset="0"/>
                <a:cs typeface="Edwardian Script ITC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11923762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2080</TotalTime>
  <Words>485</Words>
  <Application>Microsoft Macintosh PowerPoint</Application>
  <PresentationFormat>On-screen Show (4:3)</PresentationFormat>
  <Paragraphs>87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107</cp:revision>
  <cp:lastPrinted>2016-04-11T11:55:23Z</cp:lastPrinted>
  <dcterms:created xsi:type="dcterms:W3CDTF">2016-04-08T06:22:17Z</dcterms:created>
  <dcterms:modified xsi:type="dcterms:W3CDTF">2018-05-17T05:26:01Z</dcterms:modified>
</cp:coreProperties>
</file>